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p:cViewPr varScale="1">
        <p:scale>
          <a:sx n="124" d="100"/>
          <a:sy n="124" d="100"/>
        </p:scale>
        <p:origin x="64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CE5F92F-741E-456B-BCE4-ADB039E14F97}" type="datetimeFigureOut">
              <a:rPr lang="en-US" smtClean="0"/>
              <a:t>11/9/20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0C5B0-C88A-4C31-8165-DD85A46B2680}" type="slidenum">
              <a:rPr lang="en-US" smtClean="0"/>
              <a:t>‹#›</a:t>
            </a:fld>
            <a:endParaRPr lang="en-US"/>
          </a:p>
        </p:txBody>
      </p:sp>
    </p:spTree>
    <p:extLst>
      <p:ext uri="{BB962C8B-B14F-4D97-AF65-F5344CB8AC3E}">
        <p14:creationId xmlns:p14="http://schemas.microsoft.com/office/powerpoint/2010/main" val="78968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E5F92F-741E-456B-BCE4-ADB039E14F97}" type="datetimeFigureOut">
              <a:rPr lang="en-US" smtClean="0"/>
              <a:t>11/9/20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0C5B0-C88A-4C31-8165-DD85A46B2680}" type="slidenum">
              <a:rPr lang="en-US" smtClean="0"/>
              <a:t>‹#›</a:t>
            </a:fld>
            <a:endParaRPr lang="en-US"/>
          </a:p>
        </p:txBody>
      </p:sp>
    </p:spTree>
    <p:extLst>
      <p:ext uri="{BB962C8B-B14F-4D97-AF65-F5344CB8AC3E}">
        <p14:creationId xmlns:p14="http://schemas.microsoft.com/office/powerpoint/2010/main" val="345887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E5F92F-741E-456B-BCE4-ADB039E14F97}" type="datetimeFigureOut">
              <a:rPr lang="en-US" smtClean="0"/>
              <a:t>11/9/20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0C5B0-C88A-4C31-8165-DD85A46B2680}" type="slidenum">
              <a:rPr lang="en-US" smtClean="0"/>
              <a:t>‹#›</a:t>
            </a:fld>
            <a:endParaRPr lang="en-US"/>
          </a:p>
        </p:txBody>
      </p:sp>
    </p:spTree>
    <p:extLst>
      <p:ext uri="{BB962C8B-B14F-4D97-AF65-F5344CB8AC3E}">
        <p14:creationId xmlns:p14="http://schemas.microsoft.com/office/powerpoint/2010/main" val="3377841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E5F92F-741E-456B-BCE4-ADB039E14F97}" type="datetimeFigureOut">
              <a:rPr lang="en-US" smtClean="0"/>
              <a:t>11/9/20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0C5B0-C88A-4C31-8165-DD85A46B2680}" type="slidenum">
              <a:rPr lang="en-US" smtClean="0"/>
              <a:t>‹#›</a:t>
            </a:fld>
            <a:endParaRPr lang="en-US"/>
          </a:p>
        </p:txBody>
      </p:sp>
    </p:spTree>
    <p:extLst>
      <p:ext uri="{BB962C8B-B14F-4D97-AF65-F5344CB8AC3E}">
        <p14:creationId xmlns:p14="http://schemas.microsoft.com/office/powerpoint/2010/main" val="1248627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E5F92F-741E-456B-BCE4-ADB039E14F97}" type="datetimeFigureOut">
              <a:rPr lang="en-US" smtClean="0"/>
              <a:t>11/9/20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0C5B0-C88A-4C31-8165-DD85A46B2680}" type="slidenum">
              <a:rPr lang="en-US" smtClean="0"/>
              <a:t>‹#›</a:t>
            </a:fld>
            <a:endParaRPr lang="en-US"/>
          </a:p>
        </p:txBody>
      </p:sp>
    </p:spTree>
    <p:extLst>
      <p:ext uri="{BB962C8B-B14F-4D97-AF65-F5344CB8AC3E}">
        <p14:creationId xmlns:p14="http://schemas.microsoft.com/office/powerpoint/2010/main" val="4108125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CE5F92F-741E-456B-BCE4-ADB039E14F97}" type="datetimeFigureOut">
              <a:rPr lang="en-US" smtClean="0"/>
              <a:t>11/9/20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B0C5B0-C88A-4C31-8165-DD85A46B2680}" type="slidenum">
              <a:rPr lang="en-US" smtClean="0"/>
              <a:t>‹#›</a:t>
            </a:fld>
            <a:endParaRPr lang="en-US"/>
          </a:p>
        </p:txBody>
      </p:sp>
    </p:spTree>
    <p:extLst>
      <p:ext uri="{BB962C8B-B14F-4D97-AF65-F5344CB8AC3E}">
        <p14:creationId xmlns:p14="http://schemas.microsoft.com/office/powerpoint/2010/main" val="3109618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CE5F92F-741E-456B-BCE4-ADB039E14F97}" type="datetimeFigureOut">
              <a:rPr lang="en-US" smtClean="0"/>
              <a:t>11/9/20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B0C5B0-C88A-4C31-8165-DD85A46B2680}" type="slidenum">
              <a:rPr lang="en-US" smtClean="0"/>
              <a:t>‹#›</a:t>
            </a:fld>
            <a:endParaRPr lang="en-US"/>
          </a:p>
        </p:txBody>
      </p:sp>
    </p:spTree>
    <p:extLst>
      <p:ext uri="{BB962C8B-B14F-4D97-AF65-F5344CB8AC3E}">
        <p14:creationId xmlns:p14="http://schemas.microsoft.com/office/powerpoint/2010/main" val="2907276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CE5F92F-741E-456B-BCE4-ADB039E14F97}" type="datetimeFigureOut">
              <a:rPr lang="en-US" smtClean="0"/>
              <a:t>11/9/20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B0C5B0-C88A-4C31-8165-DD85A46B2680}" type="slidenum">
              <a:rPr lang="en-US" smtClean="0"/>
              <a:t>‹#›</a:t>
            </a:fld>
            <a:endParaRPr lang="en-US"/>
          </a:p>
        </p:txBody>
      </p:sp>
    </p:spTree>
    <p:extLst>
      <p:ext uri="{BB962C8B-B14F-4D97-AF65-F5344CB8AC3E}">
        <p14:creationId xmlns:p14="http://schemas.microsoft.com/office/powerpoint/2010/main" val="1792044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5F92F-741E-456B-BCE4-ADB039E14F97}" type="datetimeFigureOut">
              <a:rPr lang="en-US" smtClean="0"/>
              <a:t>11/9/20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B0C5B0-C88A-4C31-8165-DD85A46B2680}" type="slidenum">
              <a:rPr lang="en-US" smtClean="0"/>
              <a:t>‹#›</a:t>
            </a:fld>
            <a:endParaRPr lang="en-US"/>
          </a:p>
        </p:txBody>
      </p:sp>
    </p:spTree>
    <p:extLst>
      <p:ext uri="{BB962C8B-B14F-4D97-AF65-F5344CB8AC3E}">
        <p14:creationId xmlns:p14="http://schemas.microsoft.com/office/powerpoint/2010/main" val="197955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CE5F92F-741E-456B-BCE4-ADB039E14F97}" type="datetimeFigureOut">
              <a:rPr lang="en-US" smtClean="0"/>
              <a:t>11/9/20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B0C5B0-C88A-4C31-8165-DD85A46B2680}" type="slidenum">
              <a:rPr lang="en-US" smtClean="0"/>
              <a:t>‹#›</a:t>
            </a:fld>
            <a:endParaRPr lang="en-US"/>
          </a:p>
        </p:txBody>
      </p:sp>
    </p:spTree>
    <p:extLst>
      <p:ext uri="{BB962C8B-B14F-4D97-AF65-F5344CB8AC3E}">
        <p14:creationId xmlns:p14="http://schemas.microsoft.com/office/powerpoint/2010/main" val="205157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CE5F92F-741E-456B-BCE4-ADB039E14F97}" type="datetimeFigureOut">
              <a:rPr lang="en-US" smtClean="0"/>
              <a:t>11/9/20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B0C5B0-C88A-4C31-8165-DD85A46B2680}" type="slidenum">
              <a:rPr lang="en-US" smtClean="0"/>
              <a:t>‹#›</a:t>
            </a:fld>
            <a:endParaRPr lang="en-US"/>
          </a:p>
        </p:txBody>
      </p:sp>
    </p:spTree>
    <p:extLst>
      <p:ext uri="{BB962C8B-B14F-4D97-AF65-F5344CB8AC3E}">
        <p14:creationId xmlns:p14="http://schemas.microsoft.com/office/powerpoint/2010/main" val="2491087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E5F92F-741E-456B-BCE4-ADB039E14F97}" type="datetimeFigureOut">
              <a:rPr lang="en-US" smtClean="0"/>
              <a:t>11/9/20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B0C5B0-C88A-4C31-8165-DD85A46B2680}" type="slidenum">
              <a:rPr lang="en-US" smtClean="0"/>
              <a:t>‹#›</a:t>
            </a:fld>
            <a:endParaRPr lang="en-US"/>
          </a:p>
        </p:txBody>
      </p:sp>
    </p:spTree>
    <p:extLst>
      <p:ext uri="{BB962C8B-B14F-4D97-AF65-F5344CB8AC3E}">
        <p14:creationId xmlns:p14="http://schemas.microsoft.com/office/powerpoint/2010/main" val="22250532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www.mdpi.com/journal/ijerph/special_issues/Metals_Toxicology" TargetMode="External"/><Relationship Id="rId7"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www.mdpi.com/journal/ijerph/special_issues/Metals_Toxicology/abstract" TargetMode="External"/><Relationship Id="rId5" Type="http://schemas.openxmlformats.org/officeDocument/2006/relationships/hyperlink" Target="https://www.researchgate.net/project/Special-Issue-Emerging-Issues-in-Metals-Toxicology-https-wwwmdpicom-journal-ijerph-special-issues-Metals-Toxicology" TargetMode="External"/><Relationship Id="rId4" Type="http://schemas.openxmlformats.org/officeDocument/2006/relationships/hyperlink" Target="https://twitter.com/IJERPH_MDPI/status/1323205882155393026" TargetMode="External"/><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486C222-52E3-43F5-B649-4A73F0162EE0}"/>
              </a:ext>
            </a:extLst>
          </p:cNvPr>
          <p:cNvPicPr>
            <a:picLocks noChangeAspect="1"/>
          </p:cNvPicPr>
          <p:nvPr/>
        </p:nvPicPr>
        <p:blipFill>
          <a:blip r:embed="rId2"/>
          <a:stretch>
            <a:fillRect/>
          </a:stretch>
        </p:blipFill>
        <p:spPr>
          <a:xfrm>
            <a:off x="11248008" y="1"/>
            <a:ext cx="943992" cy="950458"/>
          </a:xfrm>
          <a:prstGeom prst="rect">
            <a:avLst/>
          </a:prstGeom>
        </p:spPr>
      </p:pic>
      <p:sp>
        <p:nvSpPr>
          <p:cNvPr id="13" name="TextBox 12"/>
          <p:cNvSpPr txBox="1"/>
          <p:nvPr/>
        </p:nvSpPr>
        <p:spPr>
          <a:xfrm>
            <a:off x="1828800" y="764748"/>
            <a:ext cx="9482328" cy="6155531"/>
          </a:xfrm>
          <a:prstGeom prst="rect">
            <a:avLst/>
          </a:prstGeom>
          <a:noFill/>
        </p:spPr>
        <p:txBody>
          <a:bodyPr wrap="square" rtlCol="0">
            <a:spAutoFit/>
          </a:bodyPr>
          <a:lstStyle/>
          <a:p>
            <a:pPr algn="just"/>
            <a:r>
              <a:rPr lang="en-US" sz="1600" b="1" dirty="0"/>
              <a:t>Special Issue “Emerging Issues in Metals Toxicology”</a:t>
            </a:r>
          </a:p>
          <a:p>
            <a:pPr algn="just"/>
            <a:endParaRPr lang="en-US" sz="1400" dirty="0"/>
          </a:p>
          <a:p>
            <a:pPr algn="just"/>
            <a:r>
              <a:rPr lang="en-US" sz="1400" dirty="0"/>
              <a:t>Metals (such as aluminum, chromium, copper, zinc), metalloids (such as arsenic), and metal alloys (a combination of metal elements) have been used in a wide range of industrial, commercial, medical, and consumer product applications. Additionally, concerns about exposures to toxic metals from natural geochemical sources such as soils, dust, and contaminated water have been the subject of numerous environmental, geochemical, and medical geology investigations, and many studies have been published describing the acute and/or chronic effects of high-level exposures to these types of agents and potential organ injury (e.g., cancer). Some of these studies have even raised concerns over the association of elevated metal ion levels with neurological and immune system events. Therefore, understanding the biological responses, toxicology, and environmental impact of metal ion exposure is of paramount importance in developing a comprehensive public health agenda.</a:t>
            </a:r>
          </a:p>
          <a:p>
            <a:pPr algn="just"/>
            <a:endParaRPr lang="en-US" sz="1400" dirty="0"/>
          </a:p>
          <a:p>
            <a:pPr algn="just"/>
            <a:r>
              <a:rPr lang="en-US" sz="1400" dirty="0"/>
              <a:t>This Special Issue of the </a:t>
            </a:r>
            <a:r>
              <a:rPr lang="en-US" sz="1400" i="1" dirty="0"/>
              <a:t>International Journal of Environmental Research and Public Health</a:t>
            </a:r>
            <a:r>
              <a:rPr lang="en-US" sz="1400" dirty="0"/>
              <a:t> (IJERPH) focuses on the current state of the art on emerging issues in metals toxicology. </a:t>
            </a:r>
          </a:p>
          <a:p>
            <a:pPr algn="just"/>
            <a:endParaRPr lang="en-US" sz="1600" b="1" dirty="0"/>
          </a:p>
          <a:p>
            <a:pPr algn="just"/>
            <a:r>
              <a:rPr lang="en-US" sz="1400" dirty="0"/>
              <a:t>Website:  </a:t>
            </a:r>
            <a:r>
              <a:rPr lang="en-US" sz="1400" dirty="0">
                <a:hlinkClick r:id="rId3"/>
              </a:rPr>
              <a:t>https://www.mdpi.com/journal/ijerph/special_issues/Metals_Toxicology</a:t>
            </a:r>
            <a:endParaRPr lang="en-US" sz="1400" dirty="0"/>
          </a:p>
          <a:p>
            <a:pPr algn="just"/>
            <a:r>
              <a:rPr lang="en-US" sz="1400" dirty="0"/>
              <a:t>Twitter: </a:t>
            </a:r>
            <a:r>
              <a:rPr lang="en-US" sz="1400" dirty="0">
                <a:hlinkClick r:id="rId4"/>
              </a:rPr>
              <a:t>https://twitter.com/IJERPH_MDPI/status/1323205882155393026</a:t>
            </a:r>
            <a:r>
              <a:rPr lang="en-US" sz="1400" dirty="0"/>
              <a:t> </a:t>
            </a:r>
          </a:p>
          <a:p>
            <a:pPr algn="just"/>
            <a:r>
              <a:rPr lang="en-US" sz="1400" dirty="0"/>
              <a:t>ResearchGate: </a:t>
            </a:r>
          </a:p>
          <a:p>
            <a:pPr algn="just"/>
            <a:r>
              <a:rPr lang="en-US" sz="1400" dirty="0">
                <a:hlinkClick r:id="rId5"/>
              </a:rPr>
              <a:t>https://www.researchgate.net/project/Special-Issue-Emerging-Issues-in-Metals-Toxicology-https-wwwmdpicom-journal-ijerph-special-issues-Metals-Toxicology</a:t>
            </a:r>
            <a:endParaRPr lang="en-US" sz="1400" dirty="0"/>
          </a:p>
          <a:p>
            <a:r>
              <a:rPr lang="en-US" sz="1400" dirty="0"/>
              <a:t>Submit Abstract to Special Issue: </a:t>
            </a:r>
            <a:r>
              <a:rPr lang="en-US" sz="1400" dirty="0">
                <a:hlinkClick r:id="rId6"/>
              </a:rPr>
              <a:t>https://www.mdpi.com/journal/ijerph/special_issues/Metals_Toxicology/abstract</a:t>
            </a:r>
            <a:endParaRPr lang="en-US" sz="1400" dirty="0"/>
          </a:p>
          <a:p>
            <a:endParaRPr lang="en-US" sz="1400" dirty="0"/>
          </a:p>
          <a:p>
            <a:pPr algn="just"/>
            <a:r>
              <a:rPr lang="en-US" sz="1400" dirty="0"/>
              <a:t>Guest Editors: </a:t>
            </a:r>
          </a:p>
          <a:p>
            <a:pPr algn="just"/>
            <a:r>
              <a:rPr lang="fr-FR" sz="1400" b="1" dirty="0"/>
              <a:t>Dr. Jose A. </a:t>
            </a:r>
            <a:r>
              <a:rPr lang="fr-FR" sz="1400" b="1" dirty="0" err="1"/>
              <a:t>Centeno</a:t>
            </a:r>
            <a:r>
              <a:rPr lang="fr-FR" sz="1400" b="1" dirty="0"/>
              <a:t>, FRSC</a:t>
            </a:r>
          </a:p>
          <a:p>
            <a:pPr algn="just"/>
            <a:r>
              <a:rPr lang="fr-FR" sz="1400" b="1" dirty="0"/>
              <a:t>Dr. Jacques Gardon</a:t>
            </a:r>
          </a:p>
          <a:p>
            <a:pPr algn="just"/>
            <a:endParaRPr lang="en-US" sz="1400" dirty="0"/>
          </a:p>
          <a:p>
            <a:pPr algn="just"/>
            <a:r>
              <a:rPr lang="en-US" sz="1400" dirty="0"/>
              <a:t>Contact: </a:t>
            </a:r>
          </a:p>
          <a:p>
            <a:pPr algn="just"/>
            <a:r>
              <a:rPr lang="en-US" sz="1400" b="1" dirty="0"/>
              <a:t>Ms. Gina Liu</a:t>
            </a:r>
          </a:p>
          <a:p>
            <a:pPr algn="just"/>
            <a:r>
              <a:rPr lang="en-US" sz="1400" b="1" dirty="0"/>
              <a:t>gina.liu@mdpi.com</a:t>
            </a:r>
          </a:p>
        </p:txBody>
      </p:sp>
      <p:pic>
        <p:nvPicPr>
          <p:cNvPr id="16" name="Picture 1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554111" y="6295169"/>
            <a:ext cx="1342172" cy="444833"/>
          </a:xfrm>
          <a:prstGeom prst="rect">
            <a:avLst/>
          </a:prstGeom>
        </p:spPr>
      </p:pic>
      <p:pic>
        <p:nvPicPr>
          <p:cNvPr id="3" name="Picture 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919934" y="95884"/>
            <a:ext cx="2541687" cy="668864"/>
          </a:xfrm>
          <a:prstGeom prst="rect">
            <a:avLst/>
          </a:prstGeom>
        </p:spPr>
      </p:pic>
      <p:pic>
        <p:nvPicPr>
          <p:cNvPr id="4" name="Picture 3">
            <a:extLst>
              <a:ext uri="{FF2B5EF4-FFF2-40B4-BE49-F238E27FC236}">
                <a16:creationId xmlns:a16="http://schemas.microsoft.com/office/drawing/2014/main" id="{C09F4BC7-8207-4B8E-A7B3-A870B8FF1133}"/>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3528" y="287676"/>
            <a:ext cx="1828800" cy="6858000"/>
          </a:xfrm>
          <a:prstGeom prst="rect">
            <a:avLst/>
          </a:prstGeom>
        </p:spPr>
      </p:pic>
    </p:spTree>
    <p:extLst>
      <p:ext uri="{BB962C8B-B14F-4D97-AF65-F5344CB8AC3E}">
        <p14:creationId xmlns:p14="http://schemas.microsoft.com/office/powerpoint/2010/main" val="2898596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311</Words>
  <Application>Microsoft Macintosh PowerPoint</Application>
  <PresentationFormat>Widescreen</PresentationFormat>
  <Paragraphs>19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MDPI</dc:creator>
  <cp:lastModifiedBy>Jose Centeno</cp:lastModifiedBy>
  <cp:revision>18</cp:revision>
  <dcterms:created xsi:type="dcterms:W3CDTF">2017-09-07T02:44:14Z</dcterms:created>
  <dcterms:modified xsi:type="dcterms:W3CDTF">2020-11-09T15:48:10Z</dcterms:modified>
</cp:coreProperties>
</file>